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5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24B7B0-E28E-4A35-B4B7-127F702E5613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65AB8172-C3B2-4753-ADB0-EFC142EC9E58}">
      <dgm:prSet phldrT="[Text]"/>
      <dgm:spPr/>
      <dgm:t>
        <a:bodyPr/>
        <a:lstStyle/>
        <a:p>
          <a:r>
            <a:rPr lang="en-CA" b="1" dirty="0" smtClean="0"/>
            <a:t>Introduction information: </a:t>
          </a:r>
          <a:r>
            <a:rPr lang="en-CA" dirty="0" smtClean="0"/>
            <a:t>Hook or lead, author and title.</a:t>
          </a:r>
          <a:endParaRPr lang="en-CA" dirty="0"/>
        </a:p>
      </dgm:t>
    </dgm:pt>
    <dgm:pt modelId="{DABA496D-7A41-4EC8-9CA8-D5A80706CD88}" type="parTrans" cxnId="{25A4836F-3141-40FB-9CB7-4BAEF22BB15A}">
      <dgm:prSet/>
      <dgm:spPr/>
      <dgm:t>
        <a:bodyPr/>
        <a:lstStyle/>
        <a:p>
          <a:endParaRPr lang="en-CA"/>
        </a:p>
      </dgm:t>
    </dgm:pt>
    <dgm:pt modelId="{E3EFB655-5F68-499C-B360-E6B3254E0922}" type="sibTrans" cxnId="{25A4836F-3141-40FB-9CB7-4BAEF22BB15A}">
      <dgm:prSet/>
      <dgm:spPr/>
      <dgm:t>
        <a:bodyPr/>
        <a:lstStyle/>
        <a:p>
          <a:endParaRPr lang="en-CA"/>
        </a:p>
      </dgm:t>
    </dgm:pt>
    <dgm:pt modelId="{97F3757C-F326-480F-A7D6-824A9648FBFC}">
      <dgm:prSet phldrT="[Text]" custT="1"/>
      <dgm:spPr/>
      <dgm:t>
        <a:bodyPr/>
        <a:lstStyle/>
        <a:p>
          <a:r>
            <a:rPr lang="en-CA" sz="6000" b="1" dirty="0" smtClean="0"/>
            <a:t>THESIS</a:t>
          </a:r>
          <a:endParaRPr lang="en-CA" sz="6000" b="1" dirty="0"/>
        </a:p>
      </dgm:t>
    </dgm:pt>
    <dgm:pt modelId="{26FA09CB-6315-4EC5-93D9-4CEC9DA241CB}" type="parTrans" cxnId="{85575663-074F-44B9-8C5F-4E0DA43E6C08}">
      <dgm:prSet/>
      <dgm:spPr/>
      <dgm:t>
        <a:bodyPr/>
        <a:lstStyle/>
        <a:p>
          <a:endParaRPr lang="en-CA"/>
        </a:p>
      </dgm:t>
    </dgm:pt>
    <dgm:pt modelId="{BADEDFF3-D334-46D6-8CCD-1FA925C5C5A8}" type="sibTrans" cxnId="{85575663-074F-44B9-8C5F-4E0DA43E6C08}">
      <dgm:prSet/>
      <dgm:spPr/>
      <dgm:t>
        <a:bodyPr/>
        <a:lstStyle/>
        <a:p>
          <a:endParaRPr lang="en-CA"/>
        </a:p>
      </dgm:t>
    </dgm:pt>
    <dgm:pt modelId="{7FD2DD45-81C9-4B78-BECD-AFFEB14F6FAB}">
      <dgm:prSet phldrT="[Text]"/>
      <dgm:spPr/>
      <dgm:t>
        <a:bodyPr/>
        <a:lstStyle/>
        <a:p>
          <a:r>
            <a:rPr lang="en-CA" b="1" dirty="0" smtClean="0"/>
            <a:t>Topic sentences</a:t>
          </a:r>
          <a:r>
            <a:rPr lang="en-CA" dirty="0" smtClean="0"/>
            <a:t>: what are your paragraphs going to focus on</a:t>
          </a:r>
          <a:endParaRPr lang="en-CA" dirty="0"/>
        </a:p>
      </dgm:t>
    </dgm:pt>
    <dgm:pt modelId="{67503CDD-A430-4862-AD33-6BAA60DA5666}" type="parTrans" cxnId="{2D228F93-8403-4564-92C6-AA069ECE36B4}">
      <dgm:prSet/>
      <dgm:spPr/>
      <dgm:t>
        <a:bodyPr/>
        <a:lstStyle/>
        <a:p>
          <a:endParaRPr lang="en-CA"/>
        </a:p>
      </dgm:t>
    </dgm:pt>
    <dgm:pt modelId="{FF9FFBDC-8199-4B9E-9CA0-6FF842D64BBF}" type="sibTrans" cxnId="{2D228F93-8403-4564-92C6-AA069ECE36B4}">
      <dgm:prSet/>
      <dgm:spPr/>
      <dgm:t>
        <a:bodyPr/>
        <a:lstStyle/>
        <a:p>
          <a:endParaRPr lang="en-CA"/>
        </a:p>
      </dgm:t>
    </dgm:pt>
    <dgm:pt modelId="{7DFA82A1-ED16-4216-939C-15689DD1A30A}" type="pres">
      <dgm:prSet presAssocID="{6524B7B0-E28E-4A35-B4B7-127F702E5613}" presName="Name0" presStyleCnt="0">
        <dgm:presLayoutVars>
          <dgm:dir/>
          <dgm:animLvl val="lvl"/>
          <dgm:resizeHandles val="exact"/>
        </dgm:presLayoutVars>
      </dgm:prSet>
      <dgm:spPr/>
    </dgm:pt>
    <dgm:pt modelId="{D92560A5-BBD6-476D-83EE-7E9B8A47EB96}" type="pres">
      <dgm:prSet presAssocID="{65AB8172-C3B2-4753-ADB0-EFC142EC9E58}" presName="Name8" presStyleCnt="0"/>
      <dgm:spPr/>
    </dgm:pt>
    <dgm:pt modelId="{90CB49A9-9257-4C76-9616-0318DD4C117A}" type="pres">
      <dgm:prSet presAssocID="{65AB8172-C3B2-4753-ADB0-EFC142EC9E58}" presName="level" presStyleLbl="node1" presStyleIdx="0" presStyleCnt="3" custLinFactNeighborY="-16389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D39D212B-DE81-4840-89DB-E9945DE425F2}" type="pres">
      <dgm:prSet presAssocID="{65AB8172-C3B2-4753-ADB0-EFC142EC9E5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3B89961-DED1-4CD6-902F-58448D90224C}" type="pres">
      <dgm:prSet presAssocID="{97F3757C-F326-480F-A7D6-824A9648FBFC}" presName="Name8" presStyleCnt="0"/>
      <dgm:spPr/>
    </dgm:pt>
    <dgm:pt modelId="{964683F7-15CF-4D0F-B4EE-A5A4F0BA130B}" type="pres">
      <dgm:prSet presAssocID="{97F3757C-F326-480F-A7D6-824A9648FBFC}" presName="level" presStyleLbl="node1" presStyleIdx="1" presStyleCnt="3" custLinFactNeighborX="388" custLinFactNeighborY="-1219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55AA0457-B703-4A97-AD77-8C0BF9C5020B}" type="pres">
      <dgm:prSet presAssocID="{97F3757C-F326-480F-A7D6-824A9648FBF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AC4C0C0-1F1E-47C2-BA4A-57BB860663A1}" type="pres">
      <dgm:prSet presAssocID="{7FD2DD45-81C9-4B78-BECD-AFFEB14F6FAB}" presName="Name8" presStyleCnt="0"/>
      <dgm:spPr/>
    </dgm:pt>
    <dgm:pt modelId="{2B8B33B5-EF79-45BF-838F-4704DC563441}" type="pres">
      <dgm:prSet presAssocID="{7FD2DD45-81C9-4B78-BECD-AFFEB14F6FAB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160ABBC7-68E7-4367-9832-8F58EF10AAA1}" type="pres">
      <dgm:prSet presAssocID="{7FD2DD45-81C9-4B78-BECD-AFFEB14F6F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9A5F4E89-74F3-471F-844F-B510EDBE6D26}" type="presOf" srcId="{6524B7B0-E28E-4A35-B4B7-127F702E5613}" destId="{7DFA82A1-ED16-4216-939C-15689DD1A30A}" srcOrd="0" destOrd="0" presId="urn:microsoft.com/office/officeart/2005/8/layout/pyramid3"/>
    <dgm:cxn modelId="{4AF29337-F276-4ED4-A47E-5CA03DFC925B}" type="presOf" srcId="{97F3757C-F326-480F-A7D6-824A9648FBFC}" destId="{55AA0457-B703-4A97-AD77-8C0BF9C5020B}" srcOrd="1" destOrd="0" presId="urn:microsoft.com/office/officeart/2005/8/layout/pyramid3"/>
    <dgm:cxn modelId="{2D228F93-8403-4564-92C6-AA069ECE36B4}" srcId="{6524B7B0-E28E-4A35-B4B7-127F702E5613}" destId="{7FD2DD45-81C9-4B78-BECD-AFFEB14F6FAB}" srcOrd="2" destOrd="0" parTransId="{67503CDD-A430-4862-AD33-6BAA60DA5666}" sibTransId="{FF9FFBDC-8199-4B9E-9CA0-6FF842D64BBF}"/>
    <dgm:cxn modelId="{1CBE4AAC-A853-4565-A076-45A2E4C7C78A}" type="presOf" srcId="{97F3757C-F326-480F-A7D6-824A9648FBFC}" destId="{964683F7-15CF-4D0F-B4EE-A5A4F0BA130B}" srcOrd="0" destOrd="0" presId="urn:microsoft.com/office/officeart/2005/8/layout/pyramid3"/>
    <dgm:cxn modelId="{6C01713B-5C1B-409A-A5DE-4E65D813F70E}" type="presOf" srcId="{65AB8172-C3B2-4753-ADB0-EFC142EC9E58}" destId="{90CB49A9-9257-4C76-9616-0318DD4C117A}" srcOrd="0" destOrd="0" presId="urn:microsoft.com/office/officeart/2005/8/layout/pyramid3"/>
    <dgm:cxn modelId="{1247A27E-5D58-4EC2-9B87-AB14B18A214A}" type="presOf" srcId="{65AB8172-C3B2-4753-ADB0-EFC142EC9E58}" destId="{D39D212B-DE81-4840-89DB-E9945DE425F2}" srcOrd="1" destOrd="0" presId="urn:microsoft.com/office/officeart/2005/8/layout/pyramid3"/>
    <dgm:cxn modelId="{25A4836F-3141-40FB-9CB7-4BAEF22BB15A}" srcId="{6524B7B0-E28E-4A35-B4B7-127F702E5613}" destId="{65AB8172-C3B2-4753-ADB0-EFC142EC9E58}" srcOrd="0" destOrd="0" parTransId="{DABA496D-7A41-4EC8-9CA8-D5A80706CD88}" sibTransId="{E3EFB655-5F68-499C-B360-E6B3254E0922}"/>
    <dgm:cxn modelId="{2E9271E2-09C9-4161-A2C4-C5E39981B5F2}" type="presOf" srcId="{7FD2DD45-81C9-4B78-BECD-AFFEB14F6FAB}" destId="{160ABBC7-68E7-4367-9832-8F58EF10AAA1}" srcOrd="1" destOrd="0" presId="urn:microsoft.com/office/officeart/2005/8/layout/pyramid3"/>
    <dgm:cxn modelId="{85575663-074F-44B9-8C5F-4E0DA43E6C08}" srcId="{6524B7B0-E28E-4A35-B4B7-127F702E5613}" destId="{97F3757C-F326-480F-A7D6-824A9648FBFC}" srcOrd="1" destOrd="0" parTransId="{26FA09CB-6315-4EC5-93D9-4CEC9DA241CB}" sibTransId="{BADEDFF3-D334-46D6-8CCD-1FA925C5C5A8}"/>
    <dgm:cxn modelId="{DB886409-2297-4F86-A1E1-4BD0C0703A1F}" type="presOf" srcId="{7FD2DD45-81C9-4B78-BECD-AFFEB14F6FAB}" destId="{2B8B33B5-EF79-45BF-838F-4704DC563441}" srcOrd="0" destOrd="0" presId="urn:microsoft.com/office/officeart/2005/8/layout/pyramid3"/>
    <dgm:cxn modelId="{13329DC5-F2ED-4B3D-B21B-26DE61C7ABC6}" type="presParOf" srcId="{7DFA82A1-ED16-4216-939C-15689DD1A30A}" destId="{D92560A5-BBD6-476D-83EE-7E9B8A47EB96}" srcOrd="0" destOrd="0" presId="urn:microsoft.com/office/officeart/2005/8/layout/pyramid3"/>
    <dgm:cxn modelId="{DCEDCD5A-B6A4-44AD-B264-9D6DD152EEF2}" type="presParOf" srcId="{D92560A5-BBD6-476D-83EE-7E9B8A47EB96}" destId="{90CB49A9-9257-4C76-9616-0318DD4C117A}" srcOrd="0" destOrd="0" presId="urn:microsoft.com/office/officeart/2005/8/layout/pyramid3"/>
    <dgm:cxn modelId="{1EE4D8A7-FDCE-47FD-8467-C77339C8C6AF}" type="presParOf" srcId="{D92560A5-BBD6-476D-83EE-7E9B8A47EB96}" destId="{D39D212B-DE81-4840-89DB-E9945DE425F2}" srcOrd="1" destOrd="0" presId="urn:microsoft.com/office/officeart/2005/8/layout/pyramid3"/>
    <dgm:cxn modelId="{16E0C9C3-C109-4F06-9B04-53AE402C6F92}" type="presParOf" srcId="{7DFA82A1-ED16-4216-939C-15689DD1A30A}" destId="{13B89961-DED1-4CD6-902F-58448D90224C}" srcOrd="1" destOrd="0" presId="urn:microsoft.com/office/officeart/2005/8/layout/pyramid3"/>
    <dgm:cxn modelId="{AAC8CB2E-E61E-4D87-B0F3-6E27A18B7C3F}" type="presParOf" srcId="{13B89961-DED1-4CD6-902F-58448D90224C}" destId="{964683F7-15CF-4D0F-B4EE-A5A4F0BA130B}" srcOrd="0" destOrd="0" presId="urn:microsoft.com/office/officeart/2005/8/layout/pyramid3"/>
    <dgm:cxn modelId="{290B966D-E962-439B-A9EF-16AE641A9CAF}" type="presParOf" srcId="{13B89961-DED1-4CD6-902F-58448D90224C}" destId="{55AA0457-B703-4A97-AD77-8C0BF9C5020B}" srcOrd="1" destOrd="0" presId="urn:microsoft.com/office/officeart/2005/8/layout/pyramid3"/>
    <dgm:cxn modelId="{381F019E-961E-4484-A619-2BF807F78759}" type="presParOf" srcId="{7DFA82A1-ED16-4216-939C-15689DD1A30A}" destId="{2AC4C0C0-1F1E-47C2-BA4A-57BB860663A1}" srcOrd="2" destOrd="0" presId="urn:microsoft.com/office/officeart/2005/8/layout/pyramid3"/>
    <dgm:cxn modelId="{A49AD3CA-B2A1-44DC-89AB-BB5EE9BA66D1}" type="presParOf" srcId="{2AC4C0C0-1F1E-47C2-BA4A-57BB860663A1}" destId="{2B8B33B5-EF79-45BF-838F-4704DC563441}" srcOrd="0" destOrd="0" presId="urn:microsoft.com/office/officeart/2005/8/layout/pyramid3"/>
    <dgm:cxn modelId="{0A767907-93E7-4A4E-B1AE-8DD3861CFBC8}" type="presParOf" srcId="{2AC4C0C0-1F1E-47C2-BA4A-57BB860663A1}" destId="{160ABBC7-68E7-4367-9832-8F58EF10AAA1}" srcOrd="1" destOrd="0" presId="urn:microsoft.com/office/officeart/2005/8/layout/pyramid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D93E42F-B87E-48A1-A95F-90556374820A}" type="datetimeFigureOut">
              <a:rPr lang="en-CA" smtClean="0"/>
              <a:pPr/>
              <a:t>22/09/2010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AC32065-FEF7-442E-A262-C47C450C8E2E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omeworktips.about.com/od/essaywriting/a/transitionwords.htm" TargetMode="External"/><Relationship Id="rId2" Type="http://schemas.openxmlformats.org/officeDocument/2006/relationships/hyperlink" Target="http://www.somers.k12.ny.us/sis/main/writing/transitional_words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gradesaver.com/writing-help/academic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6600" dirty="0" smtClean="0"/>
              <a:t>Writing a paper</a:t>
            </a:r>
            <a:endParaRPr lang="en-CA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Mr. Wilson - LMAC</a:t>
            </a:r>
            <a:endParaRPr lang="en-C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Individual paragraphs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u="sng" dirty="0" smtClean="0"/>
              <a:t>Each paragraph is like a mini-essay:</a:t>
            </a:r>
          </a:p>
          <a:p>
            <a:pPr lvl="1"/>
            <a:r>
              <a:rPr lang="en-CA" dirty="0" smtClean="0"/>
              <a:t>It has an introduction and a point</a:t>
            </a:r>
          </a:p>
          <a:p>
            <a:pPr lvl="1"/>
            <a:r>
              <a:rPr lang="en-CA" dirty="0" smtClean="0"/>
              <a:t>It provides evidence to support or disprove that point.</a:t>
            </a:r>
          </a:p>
          <a:p>
            <a:pPr lvl="1"/>
            <a:r>
              <a:rPr lang="en-CA" dirty="0" smtClean="0"/>
              <a:t>It has a conclusion</a:t>
            </a:r>
            <a:endParaRPr lang="en-CA" dirty="0" smtClean="0"/>
          </a:p>
          <a:p>
            <a:endParaRPr lang="en-CA" dirty="0" smtClean="0"/>
          </a:p>
          <a:p>
            <a:r>
              <a:rPr lang="en-CA" u="sng" dirty="0" smtClean="0"/>
              <a:t>If it is less then 3 sentences or more then 8…something is up.</a:t>
            </a:r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Plagiarism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u="sng" dirty="0" smtClean="0"/>
              <a:t>What is it?</a:t>
            </a:r>
          </a:p>
          <a:p>
            <a:pPr lvl="1"/>
            <a:r>
              <a:rPr lang="en-CA" dirty="0" smtClean="0"/>
              <a:t>Passing off someone else’s ideas as your own.</a:t>
            </a:r>
            <a:endParaRPr lang="en-CA" dirty="0" smtClean="0"/>
          </a:p>
          <a:p>
            <a:r>
              <a:rPr lang="en-CA" u="sng" dirty="0" smtClean="0"/>
              <a:t>Why should you avoid it?</a:t>
            </a:r>
          </a:p>
          <a:p>
            <a:pPr lvl="1"/>
            <a:r>
              <a:rPr lang="en-CA" dirty="0" smtClean="0"/>
              <a:t>Plagiarism is one of the worst forms of cheating.</a:t>
            </a:r>
          </a:p>
          <a:p>
            <a:pPr lvl="1"/>
            <a:r>
              <a:rPr lang="en-CA" dirty="0" smtClean="0"/>
              <a:t>It will remain on your academic record forever.</a:t>
            </a:r>
            <a:endParaRPr lang="en-CA" dirty="0" smtClean="0"/>
          </a:p>
          <a:p>
            <a:r>
              <a:rPr lang="en-CA" u="sng" dirty="0" smtClean="0"/>
              <a:t>Why is it so easy to catch high school students?</a:t>
            </a:r>
          </a:p>
          <a:p>
            <a:pPr lvl="1"/>
            <a:r>
              <a:rPr lang="en-CA" dirty="0" smtClean="0"/>
              <a:t>Because you are not very good at it.</a:t>
            </a:r>
          </a:p>
          <a:p>
            <a:pPr lvl="1"/>
            <a:r>
              <a:rPr lang="en-CA" dirty="0" smtClean="0"/>
              <a:t>It is probably just easier to cite everything!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Editing and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Never hand in a paper that has not be read by someone else.</a:t>
            </a:r>
          </a:p>
          <a:p>
            <a:endParaRPr lang="en-CA" dirty="0" smtClean="0"/>
          </a:p>
          <a:p>
            <a:r>
              <a:rPr lang="en-CA" dirty="0" smtClean="0"/>
              <a:t>Try reading your work out loud – if it sounds weird, then it will not makes sense to me either.</a:t>
            </a:r>
          </a:p>
          <a:p>
            <a:endParaRPr lang="en-CA" dirty="0" smtClean="0"/>
          </a:p>
          <a:p>
            <a:r>
              <a:rPr lang="en-CA" dirty="0" smtClean="0"/>
              <a:t>The last, and the most painful, is to practice </a:t>
            </a:r>
            <a:r>
              <a:rPr lang="en-CA" dirty="0" err="1" smtClean="0"/>
              <a:t>practice</a:t>
            </a:r>
            <a:r>
              <a:rPr lang="en-CA" dirty="0" smtClean="0"/>
              <a:t> </a:t>
            </a:r>
            <a:r>
              <a:rPr lang="en-CA" dirty="0" err="1" smtClean="0"/>
              <a:t>practice</a:t>
            </a:r>
            <a:r>
              <a:rPr lang="en-CA" dirty="0" smtClean="0"/>
              <a:t> </a:t>
            </a:r>
            <a:r>
              <a:rPr lang="en-CA" dirty="0" err="1" smtClean="0"/>
              <a:t>practice</a:t>
            </a:r>
            <a:r>
              <a:rPr lang="en-CA" dirty="0" smtClean="0"/>
              <a:t> </a:t>
            </a:r>
            <a:r>
              <a:rPr lang="en-CA" dirty="0" err="1" smtClean="0"/>
              <a:t>practice</a:t>
            </a:r>
            <a:r>
              <a:rPr lang="en-CA" dirty="0" smtClean="0"/>
              <a:t>. (Reading also helps a lot!)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85786" y="4714884"/>
            <a:ext cx="5718048" cy="977486"/>
          </a:xfrm>
        </p:spPr>
        <p:txBody>
          <a:bodyPr/>
          <a:lstStyle/>
          <a:p>
            <a:r>
              <a:rPr lang="en-CA" dirty="0" smtClean="0"/>
              <a:t>(Sir! Are you serious!)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42910" y="2428868"/>
            <a:ext cx="8156448" cy="777240"/>
          </a:xfrm>
        </p:spPr>
        <p:txBody>
          <a:bodyPr/>
          <a:lstStyle/>
          <a:p>
            <a:r>
              <a:rPr lang="en-CA" dirty="0" smtClean="0"/>
              <a:t>Yes – this means writing your paper more then 24 hours in advance!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Conclusion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Your conclusion is exactly that – a short summary of what you have already spoken about, so yes, it will be repetitive.</a:t>
            </a:r>
          </a:p>
          <a:p>
            <a:endParaRPr lang="en-CA" sz="1200" dirty="0" smtClean="0"/>
          </a:p>
          <a:p>
            <a:r>
              <a:rPr lang="en-CA" dirty="0" smtClean="0"/>
              <a:t>Many times, I have written my conclusion and I have had to go back and change my thesis! Be flexible!</a:t>
            </a:r>
          </a:p>
          <a:p>
            <a:endParaRPr lang="en-CA" sz="1500" dirty="0" smtClean="0"/>
          </a:p>
          <a:p>
            <a:r>
              <a:rPr lang="en-CA" dirty="0" smtClean="0"/>
              <a:t>This should be the BEST WRITTEN and MOST INTERESTING part of your essay – so make it count!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Good luck!</a:t>
            </a:r>
            <a:endParaRPr lang="en-CA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(and yes – I am a very hard marker…</a:t>
            </a:r>
            <a:r>
              <a:rPr lang="en-CA" dirty="0" err="1" smtClean="0"/>
              <a:t>heh</a:t>
            </a:r>
            <a:r>
              <a:rPr lang="en-CA" dirty="0" smtClean="0"/>
              <a:t> </a:t>
            </a:r>
            <a:r>
              <a:rPr lang="en-CA" dirty="0" err="1" smtClean="0"/>
              <a:t>heh</a:t>
            </a:r>
            <a:r>
              <a:rPr lang="en-CA" dirty="0" smtClean="0"/>
              <a:t> </a:t>
            </a:r>
            <a:r>
              <a:rPr lang="en-CA" dirty="0" err="1" smtClean="0"/>
              <a:t>heh</a:t>
            </a:r>
            <a:r>
              <a:rPr lang="en-CA" dirty="0" smtClean="0"/>
              <a:t>.)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Where to begin?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So, we have covered Lit Elements and Author’s Techniques; we have talked about Thesis Statements; we have discussed the MLA format…</a:t>
            </a:r>
          </a:p>
          <a:p>
            <a:endParaRPr lang="en-CA" dirty="0" smtClean="0"/>
          </a:p>
          <a:p>
            <a:r>
              <a:rPr lang="en-CA" dirty="0" smtClean="0"/>
              <a:t>Now what?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First 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How are you being evaluated?</a:t>
            </a:r>
          </a:p>
          <a:p>
            <a:endParaRPr lang="en-CA" dirty="0" smtClean="0"/>
          </a:p>
          <a:p>
            <a:r>
              <a:rPr lang="en-CA" dirty="0" smtClean="0"/>
              <a:t>When is it due?</a:t>
            </a:r>
          </a:p>
          <a:p>
            <a:endParaRPr lang="en-CA" dirty="0" smtClean="0"/>
          </a:p>
          <a:p>
            <a:r>
              <a:rPr lang="en-CA" dirty="0" smtClean="0"/>
              <a:t>When do you do your best writing?</a:t>
            </a:r>
          </a:p>
          <a:p>
            <a:endParaRPr lang="en-CA" dirty="0" smtClean="0"/>
          </a:p>
          <a:p>
            <a:r>
              <a:rPr lang="en-CA" dirty="0" smtClean="0"/>
              <a:t>Did I get all the information from the text?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14348" y="3143248"/>
            <a:ext cx="8156448" cy="777240"/>
          </a:xfrm>
        </p:spPr>
        <p:txBody>
          <a:bodyPr/>
          <a:lstStyle/>
          <a:p>
            <a:r>
              <a:rPr lang="en-CA" dirty="0" smtClean="0"/>
              <a:t>Now you should be ready to start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Writing an Introduction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What are the elements of a good introduction?</a:t>
            </a:r>
          </a:p>
          <a:p>
            <a:pPr lvl="1"/>
            <a:endParaRPr lang="en-CA" sz="1200" dirty="0" smtClean="0"/>
          </a:p>
          <a:p>
            <a:pPr lvl="1"/>
            <a:r>
              <a:rPr lang="en-CA" dirty="0" smtClean="0"/>
              <a:t>An attention grabber – or a hook (this should probably be your first sentence).</a:t>
            </a:r>
          </a:p>
          <a:p>
            <a:pPr lvl="1"/>
            <a:r>
              <a:rPr lang="en-CA" dirty="0" smtClean="0"/>
              <a:t>Necessary information – author’s name, title of the work and either a brief mention of the theme or summary of the story (ONE sentence).</a:t>
            </a:r>
          </a:p>
          <a:p>
            <a:pPr lvl="1"/>
            <a:r>
              <a:rPr lang="en-CA" dirty="0" smtClean="0"/>
              <a:t>THESIS STATEMENT (one sentence).</a:t>
            </a:r>
          </a:p>
          <a:p>
            <a:pPr lvl="1"/>
            <a:r>
              <a:rPr lang="en-CA" dirty="0" smtClean="0"/>
              <a:t>Maybe a brief description of what you are going to cover (one sentence).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0" y="332656"/>
          <a:ext cx="9144000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Graphic spid="4" grpId="2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1237824"/>
          </a:xfrm>
        </p:spPr>
        <p:txBody>
          <a:bodyPr/>
          <a:lstStyle/>
          <a:p>
            <a:r>
              <a:rPr lang="en-CA" b="1" u="sng" dirty="0" smtClean="0"/>
              <a:t>Next:</a:t>
            </a:r>
            <a:r>
              <a:rPr lang="en-CA" b="1" dirty="0" smtClean="0"/>
              <a:t> </a:t>
            </a:r>
            <a:r>
              <a:rPr lang="en-CA" dirty="0" smtClean="0"/>
              <a:t>Formulate your paragraphs.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Your paragraphs should flow in a natural order.</a:t>
            </a:r>
          </a:p>
          <a:p>
            <a:r>
              <a:rPr lang="en-CA" dirty="0" smtClean="0"/>
              <a:t>You can write as many paragraphs as you want. </a:t>
            </a:r>
          </a:p>
          <a:p>
            <a:r>
              <a:rPr lang="en-CA" dirty="0" smtClean="0"/>
              <a:t>But they should be self-contained (i.e.: with their own beginning, middle and end).</a:t>
            </a:r>
          </a:p>
          <a:p>
            <a:r>
              <a:rPr lang="en-CA" dirty="0" smtClean="0"/>
              <a:t>Like your conclusion, save the most interesting stuff for your last paragraph.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Want to get really fancy?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Good writing FLOWS.</a:t>
            </a:r>
          </a:p>
          <a:p>
            <a:endParaRPr lang="en-CA" dirty="0" smtClean="0"/>
          </a:p>
          <a:p>
            <a:r>
              <a:rPr lang="en-CA" dirty="0" smtClean="0"/>
              <a:t>If you have picked a natural order for your ideas and your paragraphs, then your ideas should…</a:t>
            </a:r>
          </a:p>
          <a:p>
            <a:endParaRPr lang="en-CA" dirty="0" smtClean="0"/>
          </a:p>
          <a:p>
            <a:r>
              <a:rPr lang="en-CA" dirty="0" smtClean="0"/>
              <a:t>CONNECT from one paragraph to another (this is not as easy as it sounds).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714356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smtClean="0">
                <a:hlinkClick r:id="rId2"/>
              </a:rPr>
              <a:t>Transitional and Linking </a:t>
            </a:r>
            <a:r>
              <a:rPr lang="en-CA" b="1" dirty="0" smtClean="0">
                <a:hlinkClick r:id="rId2"/>
              </a:rPr>
              <a:t>Words used </a:t>
            </a:r>
            <a:r>
              <a:rPr lang="en-CA" b="1" dirty="0" smtClean="0">
                <a:hlinkClick r:id="rId2"/>
              </a:rPr>
              <a:t>in multiple paragraph essays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755292" y="1319554"/>
            <a:ext cx="6572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3"/>
              </a:rPr>
              <a:t>100 transition words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000240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hlinkClick r:id="rId4"/>
              </a:rPr>
              <a:t>Academic Essays – by Adam </a:t>
            </a:r>
            <a:r>
              <a:rPr lang="en-CA" dirty="0" err="1" smtClean="0">
                <a:hlinkClick r:id="rId4"/>
              </a:rPr>
              <a:t>Kissel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114</TotalTime>
  <Words>576</Words>
  <Application>Microsoft Office PowerPoint</Application>
  <PresentationFormat>On-screen Show (4:3)</PresentationFormat>
  <Paragraphs>71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Metro</vt:lpstr>
      <vt:lpstr>Writing a paper</vt:lpstr>
      <vt:lpstr>Where to begin?</vt:lpstr>
      <vt:lpstr>The First Questions</vt:lpstr>
      <vt:lpstr>Now you should be ready to start</vt:lpstr>
      <vt:lpstr>Writing an Introduction</vt:lpstr>
      <vt:lpstr>Slide 6</vt:lpstr>
      <vt:lpstr>Next: Formulate your paragraphs.</vt:lpstr>
      <vt:lpstr>Want to get really fancy?</vt:lpstr>
      <vt:lpstr>Slide 9</vt:lpstr>
      <vt:lpstr>Individual paragraphs</vt:lpstr>
      <vt:lpstr>Plagiarism</vt:lpstr>
      <vt:lpstr>Editing and Style</vt:lpstr>
      <vt:lpstr>Yes – this means writing your paper more then 24 hours in advance!</vt:lpstr>
      <vt:lpstr>Conclusion</vt:lpstr>
      <vt:lpstr>Good luck!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paper</dc:title>
  <dc:creator>Staff</dc:creator>
  <cp:lastModifiedBy>LMAC</cp:lastModifiedBy>
  <cp:revision>6</cp:revision>
  <dcterms:created xsi:type="dcterms:W3CDTF">2010-09-22T12:46:24Z</dcterms:created>
  <dcterms:modified xsi:type="dcterms:W3CDTF">2010-09-22T15:49:40Z</dcterms:modified>
</cp:coreProperties>
</file>